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67" r:id="rId9"/>
    <p:sldId id="268" r:id="rId10"/>
    <p:sldId id="274" r:id="rId11"/>
    <p:sldId id="264" r:id="rId12"/>
    <p:sldId id="275" r:id="rId13"/>
    <p:sldId id="269" r:id="rId14"/>
    <p:sldId id="271" r:id="rId15"/>
    <p:sldId id="272" r:id="rId16"/>
    <p:sldId id="273" r:id="rId17"/>
    <p:sldId id="277" r:id="rId18"/>
    <p:sldId id="276" r:id="rId19"/>
  </p:sldIdLst>
  <p:sldSz cx="9144000" cy="6858000" type="screen4x3"/>
  <p:notesSz cx="9601200" cy="7315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3633668-BF5B-A948-A395-294C1598F295}">
          <p14:sldIdLst>
            <p14:sldId id="256"/>
            <p14:sldId id="257"/>
            <p14:sldId id="258"/>
            <p14:sldId id="260"/>
            <p14:sldId id="261"/>
            <p14:sldId id="263"/>
            <p14:sldId id="262"/>
            <p14:sldId id="267"/>
            <p14:sldId id="268"/>
            <p14:sldId id="274"/>
            <p14:sldId id="264"/>
            <p14:sldId id="275"/>
            <p14:sldId id="269"/>
            <p14:sldId id="271"/>
            <p14:sldId id="272"/>
            <p14:sldId id="273"/>
            <p14:sldId id="277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02" d="100"/>
          <a:sy n="102" d="100"/>
        </p:scale>
        <p:origin x="192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21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438180" y="0"/>
            <a:ext cx="4160937" cy="3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127" cy="329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948715"/>
            <a:ext cx="4160937" cy="3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127" cy="329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432FF"/>
                </a:solidFill>
              </a:rPr>
              <a:t>Presentation Order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Slides 2-4: </a:t>
            </a:r>
            <a:r>
              <a:rPr lang="en-US" sz="2000" dirty="0" err="1"/>
              <a:t>Suriya</a:t>
            </a:r>
            <a:endParaRPr lang="en-US" sz="2000" dirty="0"/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Slides 5-6:</a:t>
            </a:r>
            <a:r>
              <a:rPr lang="en-US" sz="2000" dirty="0"/>
              <a:t> Jamie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Slides 7-8: </a:t>
            </a:r>
            <a:r>
              <a:rPr lang="en-US" sz="2000" dirty="0" err="1"/>
              <a:t>Suriya</a:t>
            </a:r>
            <a:endParaRPr lang="en-US" sz="2000" dirty="0"/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Slides 9-10: </a:t>
            </a:r>
            <a:r>
              <a:rPr lang="en-US" sz="2000" dirty="0"/>
              <a:t>Jamie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Slides 11-12: </a:t>
            </a:r>
            <a:r>
              <a:rPr lang="en-US" sz="2000" dirty="0" err="1"/>
              <a:t>Suriya</a:t>
            </a:r>
            <a:endParaRPr lang="en-US" sz="2000" dirty="0"/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Slides 13-14:</a:t>
            </a:r>
            <a:r>
              <a:rPr lang="en-US" sz="2000" dirty="0"/>
              <a:t> Jamie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Slides 15-16:</a:t>
            </a:r>
            <a:r>
              <a:rPr lang="en-US" sz="2000" dirty="0"/>
              <a:t> </a:t>
            </a:r>
            <a:r>
              <a:rPr lang="en-US" sz="2000" dirty="0" err="1"/>
              <a:t>Suriya</a:t>
            </a:r>
            <a:endParaRPr lang="en-US" sz="2000" dirty="0"/>
          </a:p>
        </p:txBody>
      </p:sp>
      <p:sp>
        <p:nvSpPr>
          <p:cNvPr id="100" name="Google Shape;100;p1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67095f0a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4" name="Google Shape;194;g567095f0aa_0_31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0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It is worth noting that XPaxos is </a:t>
            </a:r>
            <a:r>
              <a:rPr lang="en-US" sz="2000" i="1" dirty="0"/>
              <a:t>optimized</a:t>
            </a:r>
            <a:r>
              <a:rPr lang="en-US" sz="2000" dirty="0"/>
              <a:t> for the case where there are only </a:t>
            </a:r>
            <a:r>
              <a:rPr lang="en-US" sz="2000" i="1" dirty="0"/>
              <a:t>3 replicas </a:t>
            </a:r>
            <a:r>
              <a:rPr lang="en-US" sz="2000" dirty="0"/>
              <a:t>(i.e. synchronous group consists of 2 replicas).</a:t>
            </a:r>
            <a:endParaRPr sz="2000" dirty="0"/>
          </a:p>
        </p:txBody>
      </p:sp>
      <p:sp>
        <p:nvSpPr>
          <p:cNvPr id="195" name="Google Shape;195;g567095f0aa_0_31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1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6302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67095f0a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g567095f0aa_0_45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0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567095f0aa_0_45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1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67095f0a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5" name="Google Shape;155;g567095f0aa_0_24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0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567095f0aa_0_24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1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229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67095f0a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g567095f0aa_0_45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0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567095f0aa_0_45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1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0362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67095f0a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g567095f0aa_0_45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0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567095f0aa_0_45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1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9464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67095f0a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g567095f0aa_0_45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0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567095f0aa_0_45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1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6402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67095f0a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g567095f0aa_0_45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0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567095f0aa_0_45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1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5890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67095f0a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g567095f0aa_0_45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0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567095f0aa_0_45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1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4731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67095f0a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g567095f0aa_0_45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0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567095f0aa_0_45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1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190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127" cy="329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2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67095f0a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5" name="Google Shape;115;g567095f0aa_0_10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0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It is worth noting that all of the above solutions to the SMR problem assume an </a:t>
            </a:r>
            <a:r>
              <a:rPr lang="en-US" sz="2000" b="1" dirty="0">
                <a:solidFill>
                  <a:srgbClr val="0432FF"/>
                </a:solidFill>
              </a:rPr>
              <a:t>asynchronous network model</a:t>
            </a:r>
            <a:r>
              <a:rPr lang="en-US" sz="2000" dirty="0"/>
              <a:t>, in which packets are not guaranteed to arrive within a specified time frame, and could be reordered or even dropped.</a:t>
            </a:r>
          </a:p>
        </p:txBody>
      </p:sp>
      <p:sp>
        <p:nvSpPr>
          <p:cNvPr id="116" name="Google Shape;116;g567095f0aa_0_10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1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67095f0a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" name="Google Shape;131;g567095f0aa_0_17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0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dirty="0"/>
          </a:p>
        </p:txBody>
      </p:sp>
      <p:sp>
        <p:nvSpPr>
          <p:cNvPr id="132" name="Google Shape;132;g567095f0aa_0_17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1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67095f0a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Google Shape;139;g567095f0aa_0_7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0538" y="3474963"/>
                <a:ext cx="7680000" cy="329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47850" rIns="95725" bIns="47850" anchor="t" anchorCtr="0">
                <a:noAutofit/>
              </a:bodyPr>
              <a:lstStyle/>
              <a:p>
                <a:pPr marL="171450" lvl="0" indent="-17145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Since XPaxos assumes a </a:t>
                </a:r>
                <a:r>
                  <a:rPr lang="en-US" sz="2000" b="1" dirty="0">
                    <a:solidFill>
                      <a:srgbClr val="0432FF"/>
                    </a:solidFill>
                  </a:rPr>
                  <a:t>strong network model</a:t>
                </a:r>
                <a:r>
                  <a:rPr lang="en-US" sz="2000" dirty="0"/>
                  <a:t>, we implement a “dummy” network in Go (using channels) for testing and benchmarking.</a:t>
                </a:r>
              </a:p>
              <a:p>
                <a:pPr marL="171450" lvl="0" indent="-17145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gives us fine-grained control over the RPCs being sent over the network, in particular, the time frame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000" dirty="0"/>
                  <a:t>.</a:t>
                </a:r>
                <a:endParaRPr sz="2000" dirty="0"/>
              </a:p>
            </p:txBody>
          </p:sp>
        </mc:Choice>
        <mc:Fallback xmlns="">
          <p:sp>
            <p:nvSpPr>
              <p:cNvPr id="139" name="Google Shape;139;g567095f0aa_0_7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0538" y="3474963"/>
                <a:ext cx="7680000" cy="329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47850" rIns="95725" bIns="47850" anchor="t" anchorCtr="0">
                <a:noAutofit/>
              </a:bodyPr>
              <a:lstStyle/>
              <a:p>
                <a:pPr marL="171450" lvl="0" indent="-17145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Since XPaxos assumes a </a:t>
                </a:r>
                <a:r>
                  <a:rPr lang="en-US" sz="2000" b="1" dirty="0">
                    <a:solidFill>
                      <a:srgbClr val="0432FF"/>
                    </a:solidFill>
                  </a:rPr>
                  <a:t>strong network model</a:t>
                </a:r>
                <a:r>
                  <a:rPr lang="en-US" sz="2000" dirty="0"/>
                  <a:t>, we implement a “dummy” network in Go (using channels) for testing and benchmarking.</a:t>
                </a:r>
              </a:p>
              <a:p>
                <a:pPr marL="171450" lvl="0" indent="-171450" algn="l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gives us fine-grained control over the RPCs being sent over the network, in particular, the time frame </a:t>
                </a:r>
                <a:r>
                  <a:rPr lang="el-GR" sz="20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Δ</a:t>
                </a:r>
                <a:r>
                  <a:rPr lang="en-US" sz="2000" dirty="0"/>
                  <a:t>.</a:t>
                </a:r>
                <a:endParaRPr sz="2000" dirty="0"/>
              </a:p>
            </p:txBody>
          </p:sp>
        </mc:Fallback>
      </mc:AlternateContent>
      <p:sp>
        <p:nvSpPr>
          <p:cNvPr id="140" name="Google Shape;140;g567095f0aa_0_72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1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67095f0a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5" name="Google Shape;155;g567095f0aa_0_24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0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567095f0aa_0_24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1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" name="Google Shape;147;p3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127" cy="329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" name="Google Shape;148;p3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67095f0a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6" name="Google Shape;186;g567095f0aa_0_85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0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XPaxos is the first implementation of XFT.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432FF"/>
                </a:solidFill>
              </a:rPr>
              <a:t>Optimizations:</a:t>
            </a:r>
          </a:p>
          <a:p>
            <a:pPr lvl="1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dirty="0"/>
              <a:t>Request Retransmission Protocol</a:t>
            </a:r>
          </a:p>
          <a:p>
            <a:pPr lvl="1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dirty="0"/>
              <a:t>Fault-Detection Protocol</a:t>
            </a:r>
          </a:p>
          <a:p>
            <a:pPr lvl="1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dirty="0"/>
              <a:t>Checkpointing, Lazy Replication, Batching/Pipelining</a:t>
            </a:r>
            <a:endParaRPr sz="2000" dirty="0"/>
          </a:p>
        </p:txBody>
      </p:sp>
      <p:sp>
        <p:nvSpPr>
          <p:cNvPr id="187" name="Google Shape;187;g567095f0aa_0_85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1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67095f0a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4" name="Google Shape;194;g567095f0aa_0_31:notes"/>
          <p:cNvSpPr txBox="1">
            <a:spLocks noGrp="1"/>
          </p:cNvSpPr>
          <p:nvPr>
            <p:ph type="body" idx="1"/>
          </p:nvPr>
        </p:nvSpPr>
        <p:spPr>
          <a:xfrm>
            <a:off x="960538" y="3474963"/>
            <a:ext cx="7680000" cy="3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It is worth noting that XPaxos is </a:t>
            </a:r>
            <a:r>
              <a:rPr lang="en-US" sz="2000" i="1" dirty="0"/>
              <a:t>optimized</a:t>
            </a:r>
            <a:r>
              <a:rPr lang="en-US" sz="2000" dirty="0"/>
              <a:t> for the case where there are only </a:t>
            </a:r>
            <a:r>
              <a:rPr lang="en-US" sz="2000" i="1" dirty="0"/>
              <a:t>3 replicas </a:t>
            </a:r>
            <a:r>
              <a:rPr lang="en-US" sz="2000" dirty="0"/>
              <a:t>(i.e. synchronous group consists of 2 replicas).</a:t>
            </a:r>
            <a:endParaRPr sz="2000" dirty="0"/>
          </a:p>
        </p:txBody>
      </p:sp>
      <p:sp>
        <p:nvSpPr>
          <p:cNvPr id="195" name="Google Shape;195;g567095f0aa_0_31:notes"/>
          <p:cNvSpPr txBox="1">
            <a:spLocks noGrp="1"/>
          </p:cNvSpPr>
          <p:nvPr>
            <p:ph type="sldNum" idx="12"/>
          </p:nvPr>
        </p:nvSpPr>
        <p:spPr>
          <a:xfrm>
            <a:off x="5438180" y="6948715"/>
            <a:ext cx="41610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25" tIns="47850" rIns="95725" bIns="47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81000" y="685800"/>
            <a:ext cx="83820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lvl1pPr lvl="0" algn="ctr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2" descr="Princeton_shield.ti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69050" y="2971800"/>
            <a:ext cx="805900" cy="10181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2"/>
          <p:cNvCxnSpPr/>
          <p:nvPr/>
        </p:nvCxnSpPr>
        <p:spPr>
          <a:xfrm>
            <a:off x="152400" y="4343400"/>
            <a:ext cx="8763000" cy="0"/>
          </a:xfrm>
          <a:prstGeom prst="straightConnector1">
            <a:avLst/>
          </a:prstGeom>
          <a:noFill/>
          <a:ln w="254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2019300" y="-419100"/>
            <a:ext cx="5029200" cy="87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lvl1pPr marL="457200" lvl="0" indent="-3429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001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9" name="Google Shape;89;p12" descr="Princeton_shield.tif"/>
          <p:cNvPicPr preferRelativeResize="0"/>
          <p:nvPr/>
        </p:nvPicPr>
        <p:blipFill/>
        <p:spPr>
          <a:xfrm>
            <a:off x="8229600" y="457200"/>
            <a:ext cx="685800" cy="76362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cxnSp>
        <p:nvCxnSpPr>
          <p:cNvPr id="90" name="Google Shape;90;p12"/>
          <p:cNvCxnSpPr/>
          <p:nvPr/>
        </p:nvCxnSpPr>
        <p:spPr>
          <a:xfrm>
            <a:off x="152400" y="1295400"/>
            <a:ext cx="8763000" cy="0"/>
          </a:xfrm>
          <a:prstGeom prst="straightConnector1">
            <a:avLst/>
          </a:prstGeom>
          <a:noFill/>
          <a:ln w="254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lvl1pPr marL="457200" lvl="0" indent="-3429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dt" idx="10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ftr" idx="11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350196" y="1447800"/>
            <a:ext cx="8565204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lvl1pPr marL="457200" lvl="0" indent="-4191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40640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6830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/>
            </a:lvl4pPr>
            <a:lvl5pPr marL="2286000" lvl="4" indent="-36830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 sz="2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350196" y="76201"/>
            <a:ext cx="8565204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5" name="Google Shape;25;p3"/>
          <p:cNvCxnSpPr/>
          <p:nvPr/>
        </p:nvCxnSpPr>
        <p:spPr>
          <a:xfrm>
            <a:off x="152400" y="1275945"/>
            <a:ext cx="8763000" cy="0"/>
          </a:xfrm>
          <a:prstGeom prst="straightConnector1">
            <a:avLst/>
          </a:prstGeom>
          <a:noFill/>
          <a:ln w="254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72373" y="2845761"/>
            <a:ext cx="7772400" cy="116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772373" y="4069954"/>
            <a:ext cx="7772400" cy="98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/>
          <a:lstStyle>
            <a:lvl1pPr marL="457200" lvl="0" indent="-228600" algn="ctr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 sz="3200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55425" y="1470346"/>
            <a:ext cx="4340375" cy="487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lvl1pPr marL="457200" lvl="0" indent="-39370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1pPr>
            <a:lvl2pPr marL="914400" lvl="1" indent="-39370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 sz="2600"/>
            </a:lvl2pPr>
            <a:lvl3pPr marL="1371600" lvl="2" indent="-39370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3pPr>
            <a:lvl4pPr marL="1828800" lvl="3" indent="-39370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 sz="2600"/>
            </a:lvl4pPr>
            <a:lvl5pPr marL="2286000" lvl="4" indent="-39370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»"/>
              <a:defRPr sz="2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199" y="1470346"/>
            <a:ext cx="4263565" cy="487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lvl1pPr marL="457200" lvl="0" indent="-39370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1pPr>
            <a:lvl2pPr marL="914400" lvl="1" indent="-39370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 sz="2600"/>
            </a:lvl2pPr>
            <a:lvl3pPr marL="1371600" lvl="2" indent="-39370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3pPr>
            <a:lvl4pPr marL="1828800" lvl="3" indent="-39370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 sz="2600"/>
            </a:lvl4pPr>
            <a:lvl5pPr marL="2286000" lvl="4" indent="-39370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»"/>
              <a:defRPr sz="2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001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" name="Google Shape;45;p6" descr="Princeton_shield.tif"/>
          <p:cNvPicPr preferRelativeResize="0"/>
          <p:nvPr/>
        </p:nvPicPr>
        <p:blipFill/>
        <p:spPr>
          <a:xfrm>
            <a:off x="8229600" y="457200"/>
            <a:ext cx="685800" cy="76362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cxnSp>
        <p:nvCxnSpPr>
          <p:cNvPr id="46" name="Google Shape;46;p6"/>
          <p:cNvCxnSpPr/>
          <p:nvPr/>
        </p:nvCxnSpPr>
        <p:spPr>
          <a:xfrm>
            <a:off x="152400" y="1295400"/>
            <a:ext cx="8763000" cy="0"/>
          </a:xfrm>
          <a:prstGeom prst="straightConnector1">
            <a:avLst/>
          </a:prstGeom>
          <a:noFill/>
          <a:ln w="254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/>
          <a:lstStyle>
            <a:lvl1pPr marL="457200" lvl="0" indent="-22860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lvl1pPr marL="457200" lvl="0" indent="-38100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/>
          <a:lstStyle>
            <a:lvl1pPr marL="457200" lvl="0" indent="-22860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lvl1pPr marL="457200" lvl="0" indent="-38100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001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6" name="Google Shape;56;p7" descr="Princeton_shield.tif"/>
          <p:cNvPicPr preferRelativeResize="0"/>
          <p:nvPr/>
        </p:nvPicPr>
        <p:blipFill/>
        <p:spPr>
          <a:xfrm>
            <a:off x="8229600" y="457200"/>
            <a:ext cx="685800" cy="76362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cxnSp>
        <p:nvCxnSpPr>
          <p:cNvPr id="57" name="Google Shape;57;p7"/>
          <p:cNvCxnSpPr/>
          <p:nvPr/>
        </p:nvCxnSpPr>
        <p:spPr>
          <a:xfrm>
            <a:off x="152400" y="1295400"/>
            <a:ext cx="8763000" cy="0"/>
          </a:xfrm>
          <a:prstGeom prst="straightConnector1">
            <a:avLst/>
          </a:prstGeom>
          <a:noFill/>
          <a:ln w="254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001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3" name="Google Shape;63;p8" descr="Princeton_shield.tif"/>
          <p:cNvPicPr preferRelativeResize="0"/>
          <p:nvPr/>
        </p:nvPicPr>
        <p:blipFill/>
        <p:spPr>
          <a:xfrm>
            <a:off x="8229600" y="457200"/>
            <a:ext cx="685800" cy="76362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cxnSp>
        <p:nvCxnSpPr>
          <p:cNvPr id="64" name="Google Shape;64;p8"/>
          <p:cNvCxnSpPr/>
          <p:nvPr/>
        </p:nvCxnSpPr>
        <p:spPr>
          <a:xfrm>
            <a:off x="152400" y="1295400"/>
            <a:ext cx="8763000" cy="0"/>
          </a:xfrm>
          <a:prstGeom prst="straightConnector1">
            <a:avLst/>
          </a:prstGeom>
          <a:noFill/>
          <a:ln w="254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lvl1pPr marL="457200" lvl="0" indent="-43180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lvl1pPr marL="457200" lvl="0" indent="-22860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lvl1pPr marR="0" lvl="0" algn="l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lvl1pPr marL="457200" lvl="0" indent="-22860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dt" idx="10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ftr" idx="11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152400" y="1447800"/>
            <a:ext cx="8763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lvl1pPr marL="457200" marR="0" lvl="0" indent="-3810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pmg.csail.mit.edu/papers/osdi99.pdf" TargetMode="External"/><Relationship Id="rId3" Type="http://schemas.openxmlformats.org/officeDocument/2006/relationships/hyperlink" Target="https://github.com/JamesHeppenstall/cos518_project" TargetMode="External"/><Relationship Id="rId7" Type="http://schemas.openxmlformats.org/officeDocument/2006/relationships/hyperlink" Target="https://web.stanford.edu/~ouster/cgi-bin/papers/raft-atc14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mport.azurewebsites.net/pubs/lamport-paxos.pdf" TargetMode="External"/><Relationship Id="rId5" Type="http://schemas.openxmlformats.org/officeDocument/2006/relationships/hyperlink" Target="http://lamport.azurewebsites.net/pubs/lamport-paxos.pdf" TargetMode="External"/><Relationship Id="rId10" Type="http://schemas.openxmlformats.org/officeDocument/2006/relationships/hyperlink" Target="http://www.cs.cornell.edu/~ns672/publications/2012OPODIS.pdf" TargetMode="External"/><Relationship Id="rId4" Type="http://schemas.openxmlformats.org/officeDocument/2006/relationships/hyperlink" Target="https://www.usenix.org/system/files/conference/osdi16/osdi16-liu.pdf" TargetMode="External"/><Relationship Id="rId9" Type="http://schemas.openxmlformats.org/officeDocument/2006/relationships/hyperlink" Target="http://www.cs.cornell.edu/lorenzo/papers/kotla07Zyzzyva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>
            <a:off x="190500" y="166253"/>
            <a:ext cx="8763000" cy="24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 dirty="0"/>
            </a:br>
            <a:br>
              <a:rPr lang="en-US" dirty="0"/>
            </a:br>
            <a:r>
              <a:rPr lang="en-US" i="1" dirty="0"/>
              <a:t>XFT: Practical Fault Tolerance Beyond Crashes [LCV16]</a:t>
            </a:r>
            <a:endParaRPr i="1" dirty="0"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"/>
          </p:nvPr>
        </p:nvSpPr>
        <p:spPr>
          <a:xfrm>
            <a:off x="1011450" y="4628100"/>
            <a:ext cx="7121100" cy="22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800"/>
              <a:buNone/>
            </a:pPr>
            <a:r>
              <a:rPr lang="en-US" dirty="0"/>
              <a:t>COS 518: </a:t>
            </a:r>
            <a:r>
              <a:rPr lang="en-US" i="1" dirty="0"/>
              <a:t>Advanced Computer Systems</a:t>
            </a:r>
            <a:endParaRPr sz="600" dirty="0"/>
          </a:p>
          <a:p>
            <a:pPr marL="0" lvl="0" indent="0" algn="ctr" rtl="0">
              <a:lnSpc>
                <a:spcPct val="100000"/>
              </a:lnSpc>
              <a:spcBef>
                <a:spcPts val="560"/>
              </a:spcBef>
              <a:spcAft>
                <a:spcPts val="600"/>
              </a:spcAft>
              <a:buClr>
                <a:srgbClr val="000000"/>
              </a:buClr>
              <a:buSzPts val="2800"/>
              <a:buNone/>
            </a:pPr>
            <a:r>
              <a:rPr lang="en-US" dirty="0"/>
              <a:t>James Heppenstall &amp; Suriya Kodeswaran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560"/>
              </a:spcBef>
              <a:spcAft>
                <a:spcPts val="600"/>
              </a:spcAft>
              <a:buClr>
                <a:srgbClr val="000000"/>
              </a:buClr>
              <a:buSzPts val="2800"/>
              <a:buNone/>
            </a:pPr>
            <a:r>
              <a:rPr lang="en-US" dirty="0"/>
              <a:t>May 13, 2019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350196" y="76201"/>
            <a:ext cx="85653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/>
              <a:t>View Change Protocol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5D1E36-9B9E-7B4D-A9C0-4F1895654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5" y="3733798"/>
            <a:ext cx="7888930" cy="2553487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D6885D8-B29D-E241-9902-0AA7338E9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196" y="1447799"/>
            <a:ext cx="4221804" cy="2285999"/>
          </a:xfrm>
        </p:spPr>
        <p:txBody>
          <a:bodyPr/>
          <a:lstStyle/>
          <a:p>
            <a:pPr marL="552450" indent="-514350">
              <a:buFont typeface="+mj-lt"/>
              <a:buAutoNum type="arabicPeriod"/>
            </a:pPr>
            <a:r>
              <a:rPr lang="en-US" sz="3600" dirty="0"/>
              <a:t>Suspect</a:t>
            </a:r>
          </a:p>
          <a:p>
            <a:pPr marL="552450" indent="-514350">
              <a:buFont typeface="+mj-lt"/>
              <a:buAutoNum type="arabicPeriod"/>
            </a:pPr>
            <a:r>
              <a:rPr lang="en-US" sz="3600" dirty="0"/>
              <a:t>View Change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27E672F-EE66-B744-8A29-E0ADDCCA99AE}"/>
              </a:ext>
            </a:extLst>
          </p:cNvPr>
          <p:cNvSpPr txBox="1">
            <a:spLocks/>
          </p:cNvSpPr>
          <p:nvPr/>
        </p:nvSpPr>
        <p:spPr>
          <a:xfrm>
            <a:off x="4572000" y="1453217"/>
            <a:ext cx="4221804" cy="228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52450" indent="-514350">
              <a:buFont typeface="+mj-lt"/>
              <a:buAutoNum type="arabicPeriod" startAt="3"/>
            </a:pPr>
            <a:r>
              <a:rPr lang="en-US" sz="3600" dirty="0"/>
              <a:t>VC Final</a:t>
            </a:r>
          </a:p>
          <a:p>
            <a:pPr marL="552450" indent="-514350">
              <a:buFont typeface="+mj-lt"/>
              <a:buAutoNum type="arabicPeriod" startAt="3"/>
            </a:pPr>
            <a:r>
              <a:rPr lang="en-US" sz="3600" dirty="0"/>
              <a:t>New View</a:t>
            </a:r>
          </a:p>
        </p:txBody>
      </p:sp>
    </p:spTree>
    <p:extLst>
      <p:ext uri="{BB962C8B-B14F-4D97-AF65-F5344CB8AC3E}">
        <p14:creationId xmlns:p14="http://schemas.microsoft.com/office/powerpoint/2010/main" val="140729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body" idx="1"/>
          </p:nvPr>
        </p:nvSpPr>
        <p:spPr>
          <a:xfrm>
            <a:off x="350196" y="1447800"/>
            <a:ext cx="8565204" cy="5029200"/>
          </a:xfrm>
        </p:spPr>
        <p:txBody>
          <a:bodyPr/>
          <a:lstStyle/>
          <a:p>
            <a:pPr lvl="0"/>
            <a:r>
              <a:rPr lang="en-US" sz="2400" dirty="0"/>
              <a:t>We implemented XPaxos from scratch in Go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Implemented the SMR and view change protocols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Simulated a “dummy” network of clients and replicas with the </a:t>
            </a:r>
            <a:r>
              <a:rPr lang="en-US" sz="2400" i="1" dirty="0"/>
              <a:t>net/</a:t>
            </a:r>
            <a:r>
              <a:rPr lang="en-US" sz="2400" i="1" dirty="0" err="1"/>
              <a:t>rpc</a:t>
            </a:r>
            <a:r>
              <a:rPr lang="en-US" sz="2400" i="1" dirty="0"/>
              <a:t> </a:t>
            </a:r>
            <a:r>
              <a:rPr lang="en-US" sz="2400" dirty="0"/>
              <a:t>package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Verified correctness of both CFT and BFT properties of XPaxos with the </a:t>
            </a:r>
            <a:r>
              <a:rPr lang="en-US" sz="2400" i="1" dirty="0"/>
              <a:t>testing </a:t>
            </a:r>
            <a:r>
              <a:rPr lang="en-US" sz="2400" dirty="0"/>
              <a:t>package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Ran evaluation benchmarks with the </a:t>
            </a:r>
            <a:r>
              <a:rPr lang="en-US" sz="2400" i="1" dirty="0"/>
              <a:t>testing </a:t>
            </a:r>
            <a:r>
              <a:rPr lang="en-US" sz="2400" dirty="0"/>
              <a:t>package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Excluded optimizations (next slide)</a:t>
            </a:r>
          </a:p>
          <a:p>
            <a:pPr marL="508000" lvl="1" indent="0">
              <a:lnSpc>
                <a:spcPct val="100000"/>
              </a:lnSpc>
              <a:buNone/>
            </a:pPr>
            <a:endParaRPr lang="en-US" sz="1000" dirty="0"/>
          </a:p>
          <a:p>
            <a:pPr lvl="0"/>
            <a:r>
              <a:rPr lang="en-US" sz="2400" dirty="0"/>
              <a:t>We implemented an abridged version of PBFT and tailored an open-source implementation of Paxos for our evaluation (both unoptimized)</a:t>
            </a:r>
          </a:p>
        </p:txBody>
      </p:sp>
      <p:sp>
        <p:nvSpPr>
          <p:cNvPr id="167" name="Google Shape;167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/>
              <a:pPr lvl="0"/>
              <a:t>11</a:t>
            </a:fld>
            <a:endParaRPr lang="en-US"/>
          </a:p>
        </p:txBody>
      </p:sp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Implementation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rgbClr val="0432FF"/>
                </a:solidFill>
              </a:rPr>
              <a:t>Potential Optimizations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000" dirty="0"/>
              <a:t>Fault-Detection Protocol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000" dirty="0"/>
              <a:t>Checkpointing and Garbage Collection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000" dirty="0"/>
              <a:t>Lazy Replication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000" dirty="0"/>
              <a:t>Batching/Pipelining</a:t>
            </a:r>
          </a:p>
        </p:txBody>
      </p:sp>
      <p:sp>
        <p:nvSpPr>
          <p:cNvPr id="159" name="Google Shape;159;p2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/>
              <a:pPr lvl="0"/>
              <a:t>12</a:t>
            </a:fld>
            <a:endParaRPr lang="en-US"/>
          </a:p>
        </p:txBody>
      </p:sp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Further Work</a:t>
            </a:r>
          </a:p>
        </p:txBody>
      </p:sp>
    </p:spTree>
    <p:extLst>
      <p:ext uri="{BB962C8B-B14F-4D97-AF65-F5344CB8AC3E}">
        <p14:creationId xmlns:p14="http://schemas.microsoft.com/office/powerpoint/2010/main" val="261050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350196" y="76201"/>
            <a:ext cx="85653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CEE840-B380-9B4E-92F5-03647A5BB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58" y="1315779"/>
            <a:ext cx="3657600" cy="27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A7715E-4238-1F4C-B39F-D52F62F58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357" y="1315779"/>
            <a:ext cx="36576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ADED29-A4D0-F449-8301-6C1722EE4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58" y="4058979"/>
            <a:ext cx="36576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84059B-D184-FF45-8103-564F001D9A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0357" y="4058979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66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350196" y="76201"/>
            <a:ext cx="85653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AEEE3B-EE4B-1C4D-93BA-FD72A505F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65" y="1485269"/>
            <a:ext cx="7501270" cy="506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30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350196" y="76201"/>
            <a:ext cx="85653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A0616-A4C9-7646-B643-827D208C9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14007"/>
            <a:ext cx="36576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015873-611F-F44F-B459-6D870AE39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14007"/>
            <a:ext cx="36576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67E629-00FC-F84C-B540-C3051B0E7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4057207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98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350196" y="76201"/>
            <a:ext cx="85653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598E72-FBB3-4E4B-9BD9-EEE10796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524000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63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F3862-6F78-0042-89E6-E7A6C4B34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 algn="ctr">
              <a:buNone/>
            </a:pPr>
            <a:endParaRPr lang="en-US" sz="4000" b="1" dirty="0"/>
          </a:p>
          <a:p>
            <a:pPr marL="38100" indent="0" algn="ctr">
              <a:buNone/>
            </a:pPr>
            <a:endParaRPr lang="en-US" sz="2000" b="1" dirty="0"/>
          </a:p>
          <a:p>
            <a:pPr marL="38100" indent="0" algn="ctr">
              <a:buNone/>
            </a:pPr>
            <a:r>
              <a:rPr lang="en-US" sz="4000" b="1" dirty="0"/>
              <a:t>Thank You!</a:t>
            </a:r>
          </a:p>
          <a:p>
            <a:pPr marL="38100" indent="0" algn="ctr">
              <a:buNone/>
            </a:pPr>
            <a:r>
              <a:rPr lang="en-US" sz="4000" b="1" dirty="0"/>
              <a:t>Any Questions?</a:t>
            </a:r>
          </a:p>
        </p:txBody>
      </p:sp>
      <p:sp>
        <p:nvSpPr>
          <p:cNvPr id="167" name="Google Shape;167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543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C4DDD-739C-5842-86A4-370B5A119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sz="1800" b="1" dirty="0"/>
              <a:t>Git Repo: </a:t>
            </a:r>
            <a:r>
              <a:rPr lang="en-US" sz="1800" dirty="0">
                <a:hlinkClick r:id="rId3"/>
              </a:rPr>
              <a:t>https://github.com/JamesHeppenstall/cos518_project</a:t>
            </a:r>
            <a:endParaRPr lang="en-US" sz="1800" dirty="0"/>
          </a:p>
          <a:p>
            <a:pPr marL="38100" indent="0">
              <a:buNone/>
            </a:pPr>
            <a:endParaRPr lang="en-US" sz="1000" dirty="0"/>
          </a:p>
          <a:p>
            <a:pPr marL="38100" indent="0">
              <a:buNone/>
            </a:pPr>
            <a:r>
              <a:rPr lang="en-US" sz="1800" dirty="0"/>
              <a:t>[LCV16] </a:t>
            </a:r>
            <a:r>
              <a:rPr lang="en-US" sz="1800" dirty="0">
                <a:hlinkClick r:id="rId4"/>
              </a:rPr>
              <a:t>https://www.usenix.org/system/files/conference/osdi16/osdi16-liu.pdf</a:t>
            </a:r>
            <a:endParaRPr lang="en-US" sz="1800" dirty="0"/>
          </a:p>
          <a:p>
            <a:pPr marL="38100" indent="0">
              <a:buNone/>
            </a:pPr>
            <a:r>
              <a:rPr lang="en-US" sz="1800" dirty="0"/>
              <a:t>[Lam88] </a:t>
            </a:r>
            <a:r>
              <a:rPr lang="en-US" sz="1800" dirty="0">
                <a:hlinkClick r:id="rId5"/>
              </a:rPr>
              <a:t>http://lamport.azurewebsites.net/pubs/lamport-paxos.pdf</a:t>
            </a:r>
            <a:endParaRPr lang="en-US" sz="1800" dirty="0"/>
          </a:p>
          <a:p>
            <a:pPr marL="38100" indent="0">
              <a:buNone/>
            </a:pPr>
            <a:r>
              <a:rPr lang="en-US" sz="1800" dirty="0"/>
              <a:t>[JRS11] </a:t>
            </a:r>
            <a:r>
              <a:rPr lang="en-US" sz="1800" dirty="0">
                <a:hlinkClick r:id="rId6"/>
              </a:rPr>
              <a:t>https://lamport.azurewebsites.net/pubs/lamport-paxos.pdf</a:t>
            </a:r>
            <a:endParaRPr lang="en-US" sz="1800" dirty="0"/>
          </a:p>
          <a:p>
            <a:pPr marL="38100" indent="0">
              <a:buNone/>
            </a:pPr>
            <a:r>
              <a:rPr lang="en-US" sz="1800" dirty="0"/>
              <a:t>[OO14] </a:t>
            </a:r>
            <a:r>
              <a:rPr lang="en-US" sz="1800" dirty="0">
                <a:hlinkClick r:id="rId7"/>
              </a:rPr>
              <a:t>https://web.stanford.edu/~ouster/cgi-bin/papers/raft-atc14</a:t>
            </a:r>
            <a:endParaRPr lang="en-US" sz="1800" dirty="0"/>
          </a:p>
          <a:p>
            <a:pPr marL="38100" indent="0">
              <a:buNone/>
            </a:pPr>
            <a:r>
              <a:rPr lang="en-US" sz="1800" dirty="0"/>
              <a:t>[CL99] </a:t>
            </a:r>
            <a:r>
              <a:rPr lang="en-US" sz="1800" dirty="0">
                <a:hlinkClick r:id="rId8"/>
              </a:rPr>
              <a:t>http://pmg.csail.mit.edu/papers/osdi99.pdf</a:t>
            </a:r>
            <a:endParaRPr lang="en-US" sz="1800" dirty="0"/>
          </a:p>
          <a:p>
            <a:pPr marL="38100" indent="0">
              <a:buNone/>
            </a:pPr>
            <a:r>
              <a:rPr lang="en-US" sz="1800" dirty="0"/>
              <a:t>[KAD07] </a:t>
            </a:r>
            <a:r>
              <a:rPr lang="en-US" sz="1800" dirty="0">
                <a:hlinkClick r:id="rId9"/>
              </a:rPr>
              <a:t>http://www.cs.cornell.edu/lorenzo/papers/kotla07Zyzzyva.pdf</a:t>
            </a:r>
            <a:endParaRPr lang="en-US" sz="1800" dirty="0"/>
          </a:p>
          <a:p>
            <a:pPr marL="38100" indent="0">
              <a:buNone/>
            </a:pPr>
            <a:r>
              <a:rPr lang="en-US" sz="1800" dirty="0"/>
              <a:t>[RHS12] </a:t>
            </a:r>
            <a:r>
              <a:rPr lang="en-US" sz="1800" dirty="0">
                <a:hlinkClick r:id="rId10"/>
              </a:rPr>
              <a:t>http://www.cs.cornell.edu/~ns672/publications/2012OPODIS.pdf</a:t>
            </a:r>
            <a:endParaRPr lang="en-US" sz="1800" dirty="0"/>
          </a:p>
        </p:txBody>
      </p:sp>
      <p:sp>
        <p:nvSpPr>
          <p:cNvPr id="167" name="Google Shape;167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 dirty="0"/>
          </a:p>
        </p:txBody>
      </p:sp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6692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Trend: </a:t>
            </a:r>
            <a:r>
              <a:rPr lang="en-US" dirty="0"/>
              <a:t>BFT is not widely adopted in industry to solve the SMR problem</a:t>
            </a:r>
          </a:p>
          <a:p>
            <a:r>
              <a:rPr lang="en-US" dirty="0"/>
              <a:t>Mainly due to additional cost in terms of resources, complexity, and performance</a:t>
            </a:r>
          </a:p>
          <a:p>
            <a:r>
              <a:rPr lang="en-US" dirty="0"/>
              <a:t>But Byzantine faults are common!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000" dirty="0"/>
              <a:t>Malicious adversaries, faulty hardware, software bugs, human error, etc.</a:t>
            </a:r>
          </a:p>
          <a:p>
            <a:endParaRPr lang="en-US" dirty="0"/>
          </a:p>
        </p:txBody>
      </p:sp>
      <p:sp>
        <p:nvSpPr>
          <p:cNvPr id="109" name="Google Shape;109;p1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</a:t>
            </a:fld>
            <a:endParaRPr lang="en-US"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Motivation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b="1" dirty="0"/>
              <a:t>Crash Fault-Tolerance (CFT)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000" dirty="0"/>
              <a:t>Paxos [Lam88]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000" dirty="0" err="1"/>
              <a:t>Zab</a:t>
            </a:r>
            <a:r>
              <a:rPr lang="en-US" sz="3000" dirty="0"/>
              <a:t> [JRS11]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000" dirty="0"/>
              <a:t>Raft [OO14]</a:t>
            </a:r>
          </a:p>
          <a:p>
            <a:pPr marL="508000" lvl="1" indent="0">
              <a:lnSpc>
                <a:spcPct val="100000"/>
              </a:lnSpc>
              <a:buNone/>
            </a:pPr>
            <a:endParaRPr lang="en-US" sz="1000" dirty="0"/>
          </a:p>
          <a:p>
            <a:pPr lvl="0"/>
            <a:r>
              <a:rPr lang="en-US" b="1" dirty="0"/>
              <a:t>Byzantine Fault-Tolerance (BFT)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000" dirty="0"/>
              <a:t>PBFT [CL99]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000" dirty="0"/>
              <a:t>Zyzzyva [KAD07]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000" dirty="0"/>
              <a:t>Chain/</a:t>
            </a:r>
            <a:r>
              <a:rPr lang="en-US" sz="3000" dirty="0" err="1"/>
              <a:t>Aliph</a:t>
            </a:r>
            <a:r>
              <a:rPr lang="en-US" sz="3000" dirty="0"/>
              <a:t> [RHS12]</a:t>
            </a: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/>
              <a:pPr lvl="0"/>
              <a:t>3</a:t>
            </a:fld>
            <a:endParaRPr lang="en-US"/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Previous Solutions</a:t>
            </a:r>
          </a:p>
        </p:txBody>
      </p:sp>
      <p:sp>
        <p:nvSpPr>
          <p:cNvPr id="5" name="Google Shape;118;p16">
            <a:extLst>
              <a:ext uri="{FF2B5EF4-FFF2-40B4-BE49-F238E27FC236}">
                <a16:creationId xmlns:a16="http://schemas.microsoft.com/office/drawing/2014/main" id="{8D8B3A5F-E639-0949-8576-AE081B4F0279}"/>
              </a:ext>
            </a:extLst>
          </p:cNvPr>
          <p:cNvSpPr txBox="1">
            <a:spLocks/>
          </p:cNvSpPr>
          <p:nvPr/>
        </p:nvSpPr>
        <p:spPr>
          <a:xfrm>
            <a:off x="350196" y="1447800"/>
            <a:ext cx="8565204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indent="0">
              <a:buNone/>
            </a:pPr>
            <a:endParaRPr lang="en-US" dirty="0"/>
          </a:p>
          <a:p>
            <a:pPr marL="38100" indent="0">
              <a:buNone/>
            </a:pPr>
            <a:endParaRPr lang="en-US" dirty="0"/>
          </a:p>
          <a:p>
            <a:pPr marL="3810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432FF"/>
                </a:solidFill>
              </a:rPr>
              <a:t>We want something in between!</a:t>
            </a:r>
            <a:endParaRPr lang="en-US" sz="3000" b="1" dirty="0">
              <a:solidFill>
                <a:srgbClr val="0432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2" dur="10" fill="hold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6" dur="10" fill="hold"/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CFT is </a:t>
            </a:r>
            <a:r>
              <a:rPr lang="en-US" sz="2800" i="1" dirty="0"/>
              <a:t>too optimistic</a:t>
            </a:r>
            <a:r>
              <a:rPr lang="en-US" sz="2800" dirty="0"/>
              <a:t> and BFT is </a:t>
            </a:r>
            <a:r>
              <a:rPr lang="en-US" sz="2800" i="1" dirty="0"/>
              <a:t>too pessimistic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So the paper introduces an </a:t>
            </a:r>
            <a:r>
              <a:rPr lang="en-US" b="1" dirty="0">
                <a:solidFill>
                  <a:srgbClr val="0432FF"/>
                </a:solidFill>
              </a:rPr>
              <a:t>intermediate system model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…and a </a:t>
            </a:r>
            <a:r>
              <a:rPr lang="en-US" b="1" dirty="0">
                <a:solidFill>
                  <a:srgbClr val="0432FF"/>
                </a:solidFill>
              </a:rPr>
              <a:t>new consensus protocol</a:t>
            </a:r>
          </a:p>
          <a:p>
            <a:pPr marL="508000" lvl="1" indent="0">
              <a:lnSpc>
                <a:spcPct val="100000"/>
              </a:lnSpc>
              <a:buNone/>
            </a:pPr>
            <a:endParaRPr lang="en-US" sz="1000" b="1" dirty="0">
              <a:solidFill>
                <a:srgbClr val="0432FF"/>
              </a:solidFill>
            </a:endParaRPr>
          </a:p>
          <a:p>
            <a:r>
              <a:rPr lang="en-US" sz="2800" b="1" dirty="0"/>
              <a:t>Cross Fault-Tolerance (XFT)</a:t>
            </a:r>
          </a:p>
          <a:p>
            <a:pPr marL="10223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Clients and replicas can suffer Byzantine faults</a:t>
            </a:r>
          </a:p>
          <a:p>
            <a:pPr marL="10223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All replicas share reliable bi-directional communication channels</a:t>
            </a:r>
          </a:p>
          <a:p>
            <a:pPr marL="10223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An </a:t>
            </a:r>
            <a:r>
              <a:rPr lang="en-US" b="1" dirty="0">
                <a:solidFill>
                  <a:srgbClr val="0432FF"/>
                </a:solidFill>
              </a:rPr>
              <a:t>eventually synchronous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network model</a:t>
            </a:r>
          </a:p>
        </p:txBody>
      </p:sp>
      <p:sp>
        <p:nvSpPr>
          <p:cNvPr id="135" name="Google Shape;135;p18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/>
              <a:pPr lvl="0"/>
              <a:t>4</a:t>
            </a:fld>
            <a:endParaRPr lang="en-US"/>
          </a:p>
        </p:txBody>
      </p: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Key Idea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Google Shape;142;p1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50196" y="1447800"/>
                <a:ext cx="8565204" cy="5029200"/>
              </a:xfrm>
            </p:spPr>
            <p:txBody>
              <a:bodyPr/>
              <a:lstStyle/>
              <a:p>
                <a:pPr lvl="0"/>
                <a:r>
                  <a:rPr lang="en-US" dirty="0"/>
                  <a:t>Means that, eventually, network faults/partitions do not occur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sz="3000" i="1" dirty="0"/>
                  <a:t>There is always a majority of replicas that can engage in synchronous communication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sz="3000" dirty="0"/>
                  <a:t>...within some time frame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sz="3000" dirty="0">
                  <a:ea typeface="Cambria Math" panose="02040503050406030204" pitchFamily="18" charset="0"/>
                </a:endParaRPr>
              </a:p>
              <a:p>
                <a:pPr marL="508000" lvl="1" indent="0">
                  <a:lnSpc>
                    <a:spcPct val="100000"/>
                  </a:lnSpc>
                  <a:buNone/>
                </a:pPr>
                <a:endParaRPr lang="en-US" sz="1000" dirty="0"/>
              </a:p>
              <a:p>
                <a:r>
                  <a:rPr lang="en-US" b="1" dirty="0">
                    <a:solidFill>
                      <a:srgbClr val="0432FF"/>
                    </a:solidFill>
                  </a:rPr>
                  <a:t>Very strong assumption</a:t>
                </a:r>
              </a:p>
              <a:p>
                <a:pPr marL="38100" indent="0">
                  <a:buNone/>
                </a:pPr>
                <a:endParaRPr lang="en-US" sz="1000" b="1" dirty="0">
                  <a:solidFill>
                    <a:srgbClr val="0432FF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This heavily influenced our design of XPaxos </a:t>
                </a:r>
              </a:p>
              <a:p>
                <a:endParaRPr lang="en-US" b="1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42" name="Google Shape;142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0196" y="1447800"/>
                <a:ext cx="8565204" cy="5029200"/>
              </a:xfrm>
              <a:blipFill>
                <a:blip r:embed="rId3"/>
                <a:stretch>
                  <a:fillRect l="-1630" r="-3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/>
              <a:pPr lvl="0"/>
              <a:t>5</a:t>
            </a:fld>
            <a:endParaRPr lang="en-US"/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400" dirty="0"/>
              <a:t>Eventually Synchronous Network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Google Shape;158;p21"/>
              <p:cNvSpPr txBox="1"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0"/>
                <a:r>
                  <a:rPr lang="en-US" sz="2800" b="1" dirty="0"/>
                  <a:t>Anarchy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i="1" dirty="0"/>
                  <a:t>Some replica is Byzantine faulty and there is no correct, synchronous majority of replicas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Can no longer guarantee consistency or availability!</a:t>
                </a:r>
              </a:p>
              <a:p>
                <a:pPr marL="508000" lvl="1" indent="0">
                  <a:lnSpc>
                    <a:spcPct val="100000"/>
                  </a:lnSpc>
                  <a:buNone/>
                </a:pPr>
                <a:endParaRPr lang="en-US" sz="1000" dirty="0"/>
              </a:p>
              <a:p>
                <a:pPr lvl="0"/>
                <a:r>
                  <a:rPr lang="en-US" sz="2800" b="1" dirty="0"/>
                  <a:t>Time Frame </a:t>
                </a:r>
                <a14:m>
                  <m:oMath xmlns:m="http://schemas.openxmlformats.org/officeDocument/2006/math">
                    <m:r>
                      <a:rPr lang="el-G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𝜟</m:t>
                    </m:r>
                  </m:oMath>
                </a14:m>
                <a:r>
                  <a:rPr lang="en-US" sz="2800" b="1" dirty="0">
                    <a:ea typeface="Cambria Math" panose="02040503050406030204" pitchFamily="18" charset="0"/>
                  </a:rPr>
                  <a:t> of Synchronous Group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b="1" dirty="0">
                    <a:solidFill>
                      <a:srgbClr val="0432FF"/>
                    </a:solidFill>
                  </a:rPr>
                  <a:t>Too Small: </a:t>
                </a:r>
                <a:r>
                  <a:rPr lang="en-US" dirty="0"/>
                  <a:t>View changes occur often and XPaxos makes little progress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b="1" dirty="0">
                    <a:solidFill>
                      <a:srgbClr val="0432FF"/>
                    </a:solidFill>
                  </a:rPr>
                  <a:t>Too Large: </a:t>
                </a:r>
                <a:r>
                  <a:rPr lang="en-US" dirty="0"/>
                  <a:t>Higher probability of anarchy</a:t>
                </a:r>
                <a:endParaRPr lang="en-US" i="1" dirty="0"/>
              </a:p>
            </p:txBody>
          </p:sp>
        </mc:Choice>
        <mc:Fallback xmlns="">
          <p:sp>
            <p:nvSpPr>
              <p:cNvPr id="158" name="Google Shape;158;p2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630" r="-2370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Google Shape;159;p2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/>
              <a:pPr lvl="0"/>
              <a:t>6</a:t>
            </a:fld>
            <a:endParaRPr lang="en-US"/>
          </a:p>
        </p:txBody>
      </p:sp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Key Considerations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sldNum" idx="12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350196" y="76201"/>
            <a:ext cx="8565204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 of SMR Protocols</a:t>
            </a:r>
            <a:endParaRPr/>
          </a:p>
        </p:txBody>
      </p:sp>
      <p:pic>
        <p:nvPicPr>
          <p:cNvPr id="1026" name="Picture 2" descr="https://lh6.googleusercontent.com/05kXuY9lWUTsq7HSYicjjMaaXBx-XR4o78ciuZAYfmOKeXwdXylBn1SUWEs04fLxbBycemZCjn9YLn9CpmalkrP3olnmkouoCJfgdS9xz94RHci3SKSG3Xwd9V6_6AnCbKw1fIRApVo">
            <a:extLst>
              <a:ext uri="{FF2B5EF4-FFF2-40B4-BE49-F238E27FC236}">
                <a16:creationId xmlns:a16="http://schemas.microsoft.com/office/drawing/2014/main" id="{67B175B1-D2CC-7348-BCD5-BEEB570EF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1" y="1371600"/>
            <a:ext cx="8606118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46BC3B5-17C2-B94A-AE21-8C38BC7BCF8E}"/>
                  </a:ext>
                </a:extLst>
              </p:cNvPr>
              <p:cNvSpPr/>
              <p:nvPr/>
            </p:nvSpPr>
            <p:spPr>
              <a:xfrm>
                <a:off x="268941" y="5168205"/>
                <a:ext cx="864645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Figure: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Maximum number of faults before availability guarantees dissolve for the SMR protocols under evaluation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represents number of replicas)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46BC3B5-17C2-B94A-AE21-8C38BC7BC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41" y="5168205"/>
                <a:ext cx="8646459" cy="707886"/>
              </a:xfrm>
              <a:prstGeom prst="rect">
                <a:avLst/>
              </a:prstGeom>
              <a:blipFill>
                <a:blip r:embed="rId4"/>
                <a:stretch>
                  <a:fillRect t="-3509" r="-440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Google Shape;189;p25"/>
              <p:cNvSpPr txBox="1"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52450" lvl="0" indent="-514350">
                  <a:buFont typeface="+mj-lt"/>
                  <a:buAutoNum type="arabicPeriod"/>
                </a:pPr>
                <a:r>
                  <a:rPr lang="en-US" sz="2800" b="1" dirty="0"/>
                  <a:t>SMR Protocol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Four RPCs (replicate, prepare, commit, reply)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Cryptographically secure (signed RPC digests)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Maintains a synchronous group of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ar-A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ar-AE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replicas</a:t>
                </a:r>
              </a:p>
              <a:p>
                <a:pPr marL="552450" lvl="0" indent="-514350">
                  <a:buFont typeface="+mj-lt"/>
                  <a:buAutoNum type="arabicPeriod"/>
                </a:pPr>
                <a:r>
                  <a:rPr lang="en-US" sz="2800" b="1" dirty="0"/>
                  <a:t>View Change Protocol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Four RPCs (suspect, view change, VC final,  new view)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Executes a view change upon suspicion of a faulty replica in the synchronous group</a:t>
                </a:r>
              </a:p>
            </p:txBody>
          </p:sp>
        </mc:Choice>
        <mc:Fallback xmlns="">
          <p:sp>
            <p:nvSpPr>
              <p:cNvPr id="189" name="Google Shape;189;p2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630" r="-1630" b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Google Shape;190;p2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/>
              <a:pPr lvl="0"/>
              <a:t>8</a:t>
            </a:fld>
            <a:endParaRPr lang="en-US"/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XPaxos System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EF2F12-8BB4-6241-9FBB-24E67B7BB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96" y="3733799"/>
            <a:ext cx="8567829" cy="25876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043DF-0AD6-4940-BF82-12CEC2991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196" y="1447799"/>
            <a:ext cx="4221804" cy="2285999"/>
          </a:xfrm>
        </p:spPr>
        <p:txBody>
          <a:bodyPr/>
          <a:lstStyle/>
          <a:p>
            <a:pPr marL="552450" indent="-514350">
              <a:buFont typeface="+mj-lt"/>
              <a:buAutoNum type="arabicPeriod"/>
            </a:pPr>
            <a:r>
              <a:rPr lang="en-US" sz="3600" dirty="0"/>
              <a:t>Replicate</a:t>
            </a:r>
          </a:p>
          <a:p>
            <a:pPr marL="552450" indent="-514350">
              <a:buFont typeface="+mj-lt"/>
              <a:buAutoNum type="arabicPeriod"/>
            </a:pPr>
            <a:r>
              <a:rPr lang="en-US" sz="3600" dirty="0"/>
              <a:t>Prepare</a:t>
            </a:r>
          </a:p>
        </p:txBody>
      </p:sp>
      <p:sp>
        <p:nvSpPr>
          <p:cNvPr id="198" name="Google Shape;198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/>
              <a:t>SMR Protocol</a:t>
            </a:r>
            <a:endParaRPr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30C08F0-B826-DA47-9E0D-B897CD4445C9}"/>
              </a:ext>
            </a:extLst>
          </p:cNvPr>
          <p:cNvSpPr txBox="1">
            <a:spLocks/>
          </p:cNvSpPr>
          <p:nvPr/>
        </p:nvSpPr>
        <p:spPr>
          <a:xfrm>
            <a:off x="4572000" y="1447799"/>
            <a:ext cx="4221804" cy="228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52450" indent="-514350">
              <a:buFont typeface="+mj-lt"/>
              <a:buAutoNum type="arabicPeriod" startAt="3"/>
            </a:pPr>
            <a:r>
              <a:rPr lang="en-US" sz="3600" dirty="0"/>
              <a:t>Commit</a:t>
            </a:r>
          </a:p>
          <a:p>
            <a:pPr marL="552450" indent="-514350">
              <a:buFont typeface="+mj-lt"/>
              <a:buAutoNum type="arabicPeriod" startAt="3"/>
            </a:pPr>
            <a:r>
              <a:rPr lang="en-US" sz="3600" dirty="0"/>
              <a:t>Reply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842</Words>
  <Application>Microsoft Macintosh PowerPoint</Application>
  <PresentationFormat>On-screen Show (4:3)</PresentationFormat>
  <Paragraphs>154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Courier New</vt:lpstr>
      <vt:lpstr>Times New Roman</vt:lpstr>
      <vt:lpstr>1_Office Theme</vt:lpstr>
      <vt:lpstr>  XFT: Practical Fault Tolerance Beyond Crashes [LCV16]</vt:lpstr>
      <vt:lpstr>Motivation</vt:lpstr>
      <vt:lpstr>Previous Solutions</vt:lpstr>
      <vt:lpstr>Key Idea</vt:lpstr>
      <vt:lpstr>Eventually Synchronous Network Model</vt:lpstr>
      <vt:lpstr>Key Considerations</vt:lpstr>
      <vt:lpstr>Comparison of SMR Protocols</vt:lpstr>
      <vt:lpstr>XPaxos System Architecture</vt:lpstr>
      <vt:lpstr>SMR Protocol</vt:lpstr>
      <vt:lpstr>View Change Protocol</vt:lpstr>
      <vt:lpstr>Implementation </vt:lpstr>
      <vt:lpstr>Further Work</vt:lpstr>
      <vt:lpstr>Evaluation</vt:lpstr>
      <vt:lpstr>Evaluation</vt:lpstr>
      <vt:lpstr>Evaluation</vt:lpstr>
      <vt:lpstr>Evaluation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XFT: Practical Fault Tolerance Beyond Crashes [2016]</dc:title>
  <cp:lastModifiedBy>James W. Heppenstall</cp:lastModifiedBy>
  <cp:revision>59</cp:revision>
  <dcterms:modified xsi:type="dcterms:W3CDTF">2019-05-12T21:54:03Z</dcterms:modified>
</cp:coreProperties>
</file>